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Garet Bold" panose="020B0604020202020204" charset="0"/>
      <p:regular r:id="rId13"/>
    </p:embeddedFont>
    <p:embeddedFont>
      <p:font typeface="Poppins" panose="020B0502040204020203" pitchFamily="2" charset="0"/>
      <p:regular r:id="rId14"/>
    </p:embeddedFont>
    <p:embeddedFont>
      <p:font typeface="Poppins Bold" panose="020B0604020202020204" charset="0"/>
      <p:regular r:id="rId15"/>
    </p:embeddedFont>
    <p:embeddedFont>
      <p:font typeface="Raleway Medium" panose="020F0502020204030204" pitchFamily="2" charset="0"/>
      <p:regular r:id="rId16"/>
    </p:embeddedFont>
    <p:embeddedFont>
      <p:font typeface="Source Serif Pro" panose="020F0502020204030204" pitchFamily="18" charset="0"/>
      <p:regular r:id="rId17"/>
    </p:embeddedFont>
    <p:embeddedFont>
      <p:font typeface="Source Serif Pr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rudh Yadav" userId="6acb2d64dd11fbea" providerId="LiveId" clId="{ED34417B-B87C-4AF4-9EAC-6405AF89C347}"/>
    <pc:docChg chg="modSld">
      <pc:chgData name="Anirudh Yadav" userId="6acb2d64dd11fbea" providerId="LiveId" clId="{ED34417B-B87C-4AF4-9EAC-6405AF89C347}" dt="2025-07-04T22:25:01.556" v="0" actId="1076"/>
      <pc:docMkLst>
        <pc:docMk/>
      </pc:docMkLst>
      <pc:sldChg chg="modSp mod">
        <pc:chgData name="Anirudh Yadav" userId="6acb2d64dd11fbea" providerId="LiveId" clId="{ED34417B-B87C-4AF4-9EAC-6405AF89C347}" dt="2025-07-04T22:25:01.556" v="0" actId="1076"/>
        <pc:sldMkLst>
          <pc:docMk/>
          <pc:sldMk cId="0" sldId="256"/>
        </pc:sldMkLst>
        <pc:spChg chg="mod">
          <ac:chgData name="Anirudh Yadav" userId="6acb2d64dd11fbea" providerId="LiveId" clId="{ED34417B-B87C-4AF4-9EAC-6405AF89C347}" dt="2025-07-04T22:25:01.556" v="0" actId="1076"/>
          <ac:spMkLst>
            <pc:docMk/>
            <pc:sldMk cId="0" sldId="256"/>
            <ac:spMk id="1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i.nasa.go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GsO5fCKgM/8nAQrOU4jNvkgaT8WufTRA/edi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5101000" y="4410075"/>
            <a:ext cx="1170920" cy="1170920"/>
          </a:xfrm>
          <a:custGeom>
            <a:avLst/>
            <a:gdLst/>
            <a:ahLst/>
            <a:cxnLst/>
            <a:rect l="l" t="t" r="r" b="b"/>
            <a:pathLst>
              <a:path w="1170920" h="1170920">
                <a:moveTo>
                  <a:pt x="0" y="0"/>
                </a:moveTo>
                <a:lnTo>
                  <a:pt x="1170920" y="0"/>
                </a:lnTo>
                <a:lnTo>
                  <a:pt x="1170920" y="1170920"/>
                </a:lnTo>
                <a:lnTo>
                  <a:pt x="0" y="117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88749" y="3461555"/>
            <a:ext cx="11912250" cy="153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EARTH TODAY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002114" y="7755973"/>
            <a:ext cx="72993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spc="750">
                <a:solidFill>
                  <a:srgbClr val="BDDDEA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0753" y="8620722"/>
            <a:ext cx="389132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Anirudh Pratap Singh Yadav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Lakshmi Srujana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849027" y="9393704"/>
            <a:ext cx="8339353" cy="640149"/>
            <a:chOff x="0" y="-318730"/>
            <a:chExt cx="11119137" cy="85353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9978"/>
              <a:ext cx="2319972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12">
                  <a:solidFill>
                    <a:srgbClr val="BDDDEA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INSTITUTE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546160" y="-318730"/>
              <a:ext cx="8572977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Symbiosis Institute of Technology, Hyderabad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74288" y="5007027"/>
            <a:ext cx="7126712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999" b="1" spc="-89">
                <a:solidFill>
                  <a:srgbClr val="BCD1EE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See the earth. Reflect. Reconnect. Repeat.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23479" y="3461778"/>
            <a:ext cx="8839293" cy="361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9"/>
              </a:lnSpc>
            </a:pPr>
            <a:r>
              <a:rPr lang="en-US" sz="1378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</a:t>
            </a:r>
          </a:p>
          <a:p>
            <a:pPr algn="ctr">
              <a:lnSpc>
                <a:spcPts val="13919"/>
              </a:lnSpc>
            </a:pPr>
            <a:r>
              <a:rPr lang="en-US" sz="1378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257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313" y="496570"/>
            <a:ext cx="16547383" cy="1064260"/>
            <a:chOff x="0" y="0"/>
            <a:chExt cx="22063178" cy="1419013"/>
          </a:xfrm>
        </p:grpSpPr>
        <p:sp>
          <p:nvSpPr>
            <p:cNvPr id="4" name="TextBox 4"/>
            <p:cNvSpPr txBox="1"/>
            <p:nvPr/>
          </p:nvSpPr>
          <p:spPr>
            <a:xfrm>
              <a:off x="0" y="123825"/>
              <a:ext cx="10441872" cy="1295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69"/>
                </a:lnSpc>
              </a:pPr>
              <a:r>
                <a:rPr lang="en-US" sz="69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THE PROBLEM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702236" y="904663"/>
              <a:ext cx="12360941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b="1" spc="-89">
                  <a:solidFill>
                    <a:srgbClr val="FFFF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we’re surrounded by the space, but disconnected from it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2394" y="2598441"/>
            <a:ext cx="17483211" cy="43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 b="1" spc="-99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The universe is vast, beautiful, and in motion every second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26073" y="3682776"/>
            <a:ext cx="12214564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999" spc="-8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Nasa collects incredible real time data - from breathtaking space imagery to planetary to Earth observatories - and it’s all publicly available.</a:t>
            </a:r>
          </a:p>
          <a:p>
            <a:pPr algn="l">
              <a:lnSpc>
                <a:spcPts val="2699"/>
              </a:lnSpc>
            </a:pPr>
            <a:endParaRPr lang="en-US" sz="2999" spc="-89">
              <a:solidFill>
                <a:srgbClr val="FFFFFF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algn="l">
              <a:lnSpc>
                <a:spcPts val="2699"/>
              </a:lnSpc>
            </a:pPr>
            <a:r>
              <a:rPr lang="en-US" sz="2999" spc="-8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Yet, most people never interact with it. It stays locked away in APIs, websites, and dashboards that feel out of reach or too technical.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2394" y="6454551"/>
            <a:ext cx="17483211" cy="43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 b="1" spc="-99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 isn’t lack of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6073" y="7542309"/>
            <a:ext cx="12214564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999" spc="-8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It’s lack of emotional connection to that data - and we aim to bridge that gap using NASA’s rich ecosystem of APIs.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257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313" y="648970"/>
            <a:ext cx="7831404" cy="105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7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2394" y="2935222"/>
            <a:ext cx="17483211" cy="97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sz="3300" b="1" spc="52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A web application that brings daily NASA data to the everyday person - as a space powered mindfulness tool.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92924" y="5095875"/>
            <a:ext cx="12214564" cy="283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With </a:t>
            </a:r>
            <a:r>
              <a:rPr lang="en-US" sz="3599" b="1" spc="-10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EARTH TODAY, </a:t>
            </a: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can :</a:t>
            </a:r>
          </a:p>
          <a:p>
            <a:pPr algn="l">
              <a:lnSpc>
                <a:spcPts val="4463"/>
              </a:lnSpc>
            </a:pPr>
            <a:endParaRPr lang="en-US" sz="3599" spc="-10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77237" lvl="1" indent="-388618" algn="l">
              <a:lnSpc>
                <a:spcPts val="4463"/>
              </a:lnSpc>
              <a:buFont typeface="Arial"/>
              <a:buChar char="•"/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See Astronomy Picture of the day</a:t>
            </a:r>
          </a:p>
          <a:p>
            <a:pPr marL="777237" lvl="1" indent="-388618" algn="l">
              <a:lnSpc>
                <a:spcPts val="4463"/>
              </a:lnSpc>
              <a:buFont typeface="Arial"/>
              <a:buChar char="•"/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Satellites orbiting Earth</a:t>
            </a:r>
          </a:p>
          <a:p>
            <a:pPr marL="777237" lvl="1" indent="-388618" algn="l">
              <a:lnSpc>
                <a:spcPts val="4463"/>
              </a:lnSpc>
              <a:buFont typeface="Arial"/>
              <a:buChar char="•"/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World Clock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50753" y="967972"/>
            <a:ext cx="13919125" cy="153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</a:t>
            </a:r>
            <a:r>
              <a:rPr lang="en-US" sz="11466" b="1">
                <a:solidFill>
                  <a:srgbClr val="C52E21"/>
                </a:solidFill>
                <a:latin typeface="Garet Bold"/>
                <a:ea typeface="Garet Bold"/>
                <a:cs typeface="Garet Bold"/>
                <a:sym typeface="Garet Bold"/>
              </a:rPr>
              <a:t>NASA</a:t>
            </a: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API ??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2394" y="3489097"/>
            <a:ext cx="17483211" cy="50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3800" b="1" spc="-114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NASA’s API offers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7593" y="4986430"/>
            <a:ext cx="12214564" cy="293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Space Imagery</a:t>
            </a:r>
          </a:p>
          <a:p>
            <a:pPr algn="l">
              <a:lnSpc>
                <a:spcPts val="3239"/>
              </a:lnSpc>
            </a:pPr>
            <a:endParaRPr lang="en-US" sz="3599" spc="-10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9"/>
              </a:lnSpc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 - time planetary and satellite data</a:t>
            </a:r>
          </a:p>
          <a:p>
            <a:pPr algn="l">
              <a:lnSpc>
                <a:spcPts val="3239"/>
              </a:lnSpc>
            </a:pPr>
            <a:endParaRPr lang="en-US" sz="3599" spc="-10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9"/>
              </a:lnSpc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Historical archives</a:t>
            </a:r>
          </a:p>
          <a:p>
            <a:pPr algn="l">
              <a:lnSpc>
                <a:spcPts val="3239"/>
              </a:lnSpc>
            </a:pPr>
            <a:endParaRPr lang="en-US" sz="3599" spc="-10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9"/>
              </a:lnSpc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Scientific insights made accesible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2394" y="845074"/>
            <a:ext cx="17234852" cy="1300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3"/>
              </a:lnSpc>
            </a:pPr>
            <a:r>
              <a:rPr lang="en-US" sz="96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API AND ENDPOINTS USED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6930" y="3151052"/>
            <a:ext cx="4722869" cy="43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 b="1" u="sng" spc="-99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  <a:hlinkClick r:id="rId4" tooltip="https://api.nasa.gov"/>
              </a:rPr>
              <a:t>https://api.nasa.gov/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269" y="5182287"/>
            <a:ext cx="17483211" cy="48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600" b="1" spc="-108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get from the API ??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12539" y="6284474"/>
            <a:ext cx="12367775" cy="129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7" lvl="1" indent="-388618" algn="l">
              <a:lnSpc>
                <a:spcPts val="3239"/>
              </a:lnSpc>
              <a:buFont typeface="Arial"/>
              <a:buChar char="•"/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Daily space image or video</a:t>
            </a:r>
          </a:p>
          <a:p>
            <a:pPr marL="777237" lvl="1" indent="-388618" algn="l">
              <a:lnSpc>
                <a:spcPts val="3239"/>
              </a:lnSpc>
              <a:buFont typeface="Arial"/>
              <a:buChar char="•"/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 and explanation of the content</a:t>
            </a:r>
          </a:p>
          <a:p>
            <a:pPr marL="777237" lvl="1" indent="-388618" algn="l">
              <a:lnSpc>
                <a:spcPts val="3239"/>
              </a:lnSpc>
              <a:buFont typeface="Arial"/>
              <a:buChar char="•"/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 of capture/publication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324267" y="4491559"/>
            <a:ext cx="637758" cy="1007951"/>
          </a:xfrm>
          <a:custGeom>
            <a:avLst/>
            <a:gdLst/>
            <a:ahLst/>
            <a:cxnLst/>
            <a:rect l="l" t="t" r="r" b="b"/>
            <a:pathLst>
              <a:path w="637758" h="1007951">
                <a:moveTo>
                  <a:pt x="0" y="0"/>
                </a:moveTo>
                <a:lnTo>
                  <a:pt x="637758" y="0"/>
                </a:lnTo>
                <a:lnTo>
                  <a:pt x="637758" y="1007952"/>
                </a:lnTo>
                <a:lnTo>
                  <a:pt x="0" y="100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0753" y="967972"/>
            <a:ext cx="13919125" cy="153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C52E21"/>
                </a:solidFill>
                <a:latin typeface="Garet Bold"/>
                <a:ea typeface="Garet Bold"/>
                <a:cs typeface="Garet Bold"/>
                <a:sym typeface="Garet Bold"/>
              </a:rPr>
              <a:t>FEATURE</a:t>
            </a: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LIST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476750"/>
            <a:ext cx="5006774" cy="437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3499" b="1" spc="-104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Astronomy Picture of the Day</a:t>
            </a:r>
          </a:p>
          <a:p>
            <a:pPr algn="l">
              <a:lnSpc>
                <a:spcPts val="3149"/>
              </a:lnSpc>
            </a:pPr>
            <a:endParaRPr lang="en-US" sz="3499" b="1" spc="-104">
              <a:solidFill>
                <a:srgbClr val="BCD1EE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69289" lvl="1" indent="-334645" algn="l">
              <a:lnSpc>
                <a:spcPts val="3626"/>
              </a:lnSpc>
              <a:buFont typeface="Arial"/>
              <a:buChar char="•"/>
            </a:pPr>
            <a:r>
              <a:rPr lang="en-US" sz="3099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 NASA’s daily space image with description.</a:t>
            </a:r>
          </a:p>
          <a:p>
            <a:pPr marL="669289" lvl="1" indent="-334645" algn="l">
              <a:lnSpc>
                <a:spcPts val="3626"/>
              </a:lnSpc>
              <a:buFont typeface="Arial"/>
              <a:buChar char="•"/>
            </a:pPr>
            <a:r>
              <a:rPr lang="en-US" sz="3099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about cosmic phenomena in a simple, beautiful format.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9738" y="4476750"/>
            <a:ext cx="5006774" cy="353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3499" b="1" spc="-104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Live Satellite Tracker</a:t>
            </a:r>
          </a:p>
          <a:p>
            <a:pPr algn="l">
              <a:lnSpc>
                <a:spcPts val="3149"/>
              </a:lnSpc>
            </a:pPr>
            <a:endParaRPr lang="en-US" sz="3499" b="1" spc="-104">
              <a:solidFill>
                <a:srgbClr val="BCD1EE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69289" lvl="1" indent="-334645" algn="l">
              <a:lnSpc>
                <a:spcPts val="3626"/>
              </a:lnSpc>
              <a:buFont typeface="Arial"/>
              <a:buChar char="•"/>
            </a:pPr>
            <a:r>
              <a:rPr lang="en-US" sz="3099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 real - time positions of satellites orbiting Earth</a:t>
            </a:r>
          </a:p>
          <a:p>
            <a:pPr marL="669289" lvl="1" indent="-334645" algn="l">
              <a:lnSpc>
                <a:spcPts val="3626"/>
              </a:lnSpc>
              <a:buFont typeface="Arial"/>
              <a:buChar char="•"/>
            </a:pPr>
            <a:r>
              <a:rPr lang="en-US" sz="3099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satellite map with user location support.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97613" y="4543425"/>
            <a:ext cx="5006774" cy="346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3499" b="1" spc="-104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World Clock Integration</a:t>
            </a:r>
          </a:p>
          <a:p>
            <a:pPr algn="l">
              <a:lnSpc>
                <a:spcPts val="3149"/>
              </a:lnSpc>
            </a:pPr>
            <a:endParaRPr lang="en-US" sz="3499" b="1" spc="-104">
              <a:solidFill>
                <a:srgbClr val="BCD1EE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69289" lvl="1" indent="-334645" algn="l">
              <a:lnSpc>
                <a:spcPts val="3626"/>
              </a:lnSpc>
              <a:buFont typeface="Arial"/>
              <a:buChar char="•"/>
            </a:pPr>
            <a:r>
              <a:rPr lang="en-US" sz="3099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See current time across different continents and cities.</a:t>
            </a:r>
          </a:p>
          <a:p>
            <a:pPr marL="669289" lvl="1" indent="-334645" algn="l">
              <a:lnSpc>
                <a:spcPts val="3626"/>
              </a:lnSpc>
              <a:buFont typeface="Arial"/>
              <a:buChar char="•"/>
            </a:pPr>
            <a:r>
              <a:rPr lang="en-US" sz="3099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Visualize global daylight zones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27358" y="4655131"/>
            <a:ext cx="618009" cy="976738"/>
          </a:xfrm>
          <a:custGeom>
            <a:avLst/>
            <a:gdLst/>
            <a:ahLst/>
            <a:cxnLst/>
            <a:rect l="l" t="t" r="r" b="b"/>
            <a:pathLst>
              <a:path w="618009" h="976738">
                <a:moveTo>
                  <a:pt x="0" y="0"/>
                </a:moveTo>
                <a:lnTo>
                  <a:pt x="618009" y="0"/>
                </a:lnTo>
                <a:lnTo>
                  <a:pt x="618009" y="976738"/>
                </a:lnTo>
                <a:lnTo>
                  <a:pt x="0" y="97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21730" y="4360795"/>
            <a:ext cx="618009" cy="976738"/>
          </a:xfrm>
          <a:custGeom>
            <a:avLst/>
            <a:gdLst/>
            <a:ahLst/>
            <a:cxnLst/>
            <a:rect l="l" t="t" r="r" b="b"/>
            <a:pathLst>
              <a:path w="618009" h="976738">
                <a:moveTo>
                  <a:pt x="0" y="0"/>
                </a:moveTo>
                <a:lnTo>
                  <a:pt x="618008" y="0"/>
                </a:lnTo>
                <a:lnTo>
                  <a:pt x="618008" y="976738"/>
                </a:lnTo>
                <a:lnTo>
                  <a:pt x="0" y="97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257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72297" y="1190625"/>
            <a:ext cx="14586940" cy="114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5"/>
              </a:lnSpc>
            </a:pPr>
            <a:r>
              <a:rPr lang="en-US" sz="8599" b="1">
                <a:solidFill>
                  <a:srgbClr val="C52E21"/>
                </a:solidFill>
                <a:latin typeface="Garet Bold"/>
                <a:ea typeface="Garet Bold"/>
                <a:cs typeface="Garet Bold"/>
                <a:sym typeface="Garet Bold"/>
              </a:rPr>
              <a:t>USE CASE</a:t>
            </a:r>
            <a:r>
              <a:rPr lang="en-US" sz="85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03050" y="4297170"/>
            <a:ext cx="12214564" cy="465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799" b="1" spc="-113">
                <a:solidFill>
                  <a:srgbClr val="BDDDEA"/>
                </a:solidFill>
                <a:latin typeface="Poppins Bold"/>
                <a:ea typeface="Poppins Bold"/>
                <a:cs typeface="Poppins Bold"/>
                <a:sym typeface="Poppins Bold"/>
              </a:rPr>
              <a:t>Mindfulness Seekers</a:t>
            </a:r>
          </a:p>
          <a:p>
            <a:pPr algn="l">
              <a:lnSpc>
                <a:spcPts val="3239"/>
              </a:lnSpc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APOD as a daily reflection tool</a:t>
            </a:r>
          </a:p>
          <a:p>
            <a:pPr algn="l">
              <a:lnSpc>
                <a:spcPts val="3239"/>
              </a:lnSpc>
            </a:pPr>
            <a:endParaRPr lang="en-US" sz="3599" spc="-10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19"/>
              </a:lnSpc>
            </a:pPr>
            <a:r>
              <a:rPr lang="en-US" sz="3799" b="1" spc="-113">
                <a:solidFill>
                  <a:srgbClr val="BDDDEA"/>
                </a:solidFill>
                <a:latin typeface="Poppins Bold"/>
                <a:ea typeface="Poppins Bold"/>
                <a:cs typeface="Poppins Bold"/>
                <a:sym typeface="Poppins Bold"/>
              </a:rPr>
              <a:t>Space Enthusiasts</a:t>
            </a:r>
          </a:p>
          <a:p>
            <a:pPr algn="l">
              <a:lnSpc>
                <a:spcPts val="3239"/>
              </a:lnSpc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 satellites and explore orbital data</a:t>
            </a:r>
          </a:p>
          <a:p>
            <a:pPr algn="l">
              <a:lnSpc>
                <a:spcPts val="3239"/>
              </a:lnSpc>
            </a:pPr>
            <a:endParaRPr lang="en-US" sz="3599" spc="-10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19"/>
              </a:lnSpc>
            </a:pPr>
            <a:r>
              <a:rPr lang="en-US" sz="3799" b="1" spc="-113">
                <a:solidFill>
                  <a:srgbClr val="BDDDEA"/>
                </a:solidFill>
                <a:latin typeface="Poppins Bold"/>
                <a:ea typeface="Poppins Bold"/>
                <a:cs typeface="Poppins Bold"/>
                <a:sym typeface="Poppins Bold"/>
              </a:rPr>
              <a:t>Global Professionals</a:t>
            </a:r>
          </a:p>
          <a:p>
            <a:pPr algn="l">
              <a:lnSpc>
                <a:spcPts val="3239"/>
              </a:lnSpc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the world clock for remote collaboration</a:t>
            </a:r>
          </a:p>
          <a:p>
            <a:pPr algn="l">
              <a:lnSpc>
                <a:spcPts val="3239"/>
              </a:lnSpc>
            </a:pPr>
            <a:endParaRPr lang="en-US" sz="3599" spc="-10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19"/>
              </a:lnSpc>
            </a:pPr>
            <a:r>
              <a:rPr lang="en-US" sz="3799" b="1" spc="-113">
                <a:solidFill>
                  <a:srgbClr val="BDDDEA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 &amp; Educators</a:t>
            </a:r>
          </a:p>
          <a:p>
            <a:pPr algn="l">
              <a:lnSpc>
                <a:spcPts val="3239"/>
              </a:lnSpc>
            </a:pPr>
            <a:r>
              <a:rPr lang="en-US" sz="3599" spc="-1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astronomy through daily, real - time content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257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8845" y="3225617"/>
            <a:ext cx="13686424" cy="6652782"/>
            <a:chOff x="0" y="0"/>
            <a:chExt cx="1618871" cy="786911"/>
          </a:xfrm>
        </p:grpSpPr>
        <p:sp>
          <p:nvSpPr>
            <p:cNvPr id="4" name="Freeform 4">
              <a:hlinkClick r:id="rId3" tooltip="https://www.canva.com/design/DAGsO5fCKgM/8nAQrOU4jNvkgaT8WufTRA/edit"/>
            </p:cNvPr>
            <p:cNvSpPr/>
            <p:nvPr/>
          </p:nvSpPr>
          <p:spPr>
            <a:xfrm>
              <a:off x="0" y="0"/>
              <a:ext cx="1618871" cy="786911"/>
            </a:xfrm>
            <a:custGeom>
              <a:avLst/>
              <a:gdLst/>
              <a:ahLst/>
              <a:cxnLst/>
              <a:rect l="l" t="t" r="r" b="b"/>
              <a:pathLst>
                <a:path w="1618871" h="786911">
                  <a:moveTo>
                    <a:pt x="13010" y="0"/>
                  </a:moveTo>
                  <a:lnTo>
                    <a:pt x="1605861" y="0"/>
                  </a:lnTo>
                  <a:cubicBezTo>
                    <a:pt x="1609312" y="0"/>
                    <a:pt x="1612621" y="1371"/>
                    <a:pt x="1615061" y="3811"/>
                  </a:cubicBezTo>
                  <a:cubicBezTo>
                    <a:pt x="1617500" y="6251"/>
                    <a:pt x="1618871" y="9560"/>
                    <a:pt x="1618871" y="13010"/>
                  </a:cubicBezTo>
                  <a:lnTo>
                    <a:pt x="1618871" y="773901"/>
                  </a:lnTo>
                  <a:cubicBezTo>
                    <a:pt x="1618871" y="777351"/>
                    <a:pt x="1617500" y="780660"/>
                    <a:pt x="1615061" y="783100"/>
                  </a:cubicBezTo>
                  <a:cubicBezTo>
                    <a:pt x="1612621" y="785540"/>
                    <a:pt x="1609312" y="786911"/>
                    <a:pt x="1605861" y="786911"/>
                  </a:cubicBezTo>
                  <a:lnTo>
                    <a:pt x="13010" y="786911"/>
                  </a:lnTo>
                  <a:cubicBezTo>
                    <a:pt x="9560" y="786911"/>
                    <a:pt x="6251" y="785540"/>
                    <a:pt x="3811" y="783100"/>
                  </a:cubicBezTo>
                  <a:cubicBezTo>
                    <a:pt x="1371" y="780660"/>
                    <a:pt x="0" y="777351"/>
                    <a:pt x="0" y="773901"/>
                  </a:cubicBezTo>
                  <a:lnTo>
                    <a:pt x="0" y="13010"/>
                  </a:lnTo>
                  <a:cubicBezTo>
                    <a:pt x="0" y="9560"/>
                    <a:pt x="1371" y="6251"/>
                    <a:pt x="3811" y="3811"/>
                  </a:cubicBezTo>
                  <a:cubicBezTo>
                    <a:pt x="6251" y="1371"/>
                    <a:pt x="9560" y="0"/>
                    <a:pt x="13010" y="0"/>
                  </a:cubicBezTo>
                  <a:close/>
                </a:path>
              </a:pathLst>
            </a:custGeom>
            <a:blipFill>
              <a:blip r:embed="rId4"/>
              <a:stretch>
                <a:fillRect t="-1302" b="-130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177911" y="7487333"/>
            <a:ext cx="875254" cy="875254"/>
          </a:xfrm>
          <a:custGeom>
            <a:avLst/>
            <a:gdLst/>
            <a:ahLst/>
            <a:cxnLst/>
            <a:rect l="l" t="t" r="r" b="b"/>
            <a:pathLst>
              <a:path w="875254" h="875254">
                <a:moveTo>
                  <a:pt x="0" y="0"/>
                </a:moveTo>
                <a:lnTo>
                  <a:pt x="875254" y="0"/>
                </a:lnTo>
                <a:lnTo>
                  <a:pt x="875254" y="875254"/>
                </a:lnTo>
                <a:lnTo>
                  <a:pt x="0" y="875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845" y="1181100"/>
            <a:ext cx="17030455" cy="112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83"/>
              </a:lnSpc>
            </a:pPr>
            <a:r>
              <a:rPr lang="en-US" sz="83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EARLY WORKING PROTOTYPE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53165" y="7879361"/>
            <a:ext cx="3059736" cy="171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4700" b="1" spc="-141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Repo link :</a:t>
            </a:r>
          </a:p>
          <a:p>
            <a:pPr algn="l">
              <a:lnSpc>
                <a:spcPts val="2970"/>
              </a:lnSpc>
            </a:pPr>
            <a:endParaRPr lang="en-US" sz="4700" b="1" spc="-141">
              <a:solidFill>
                <a:srgbClr val="BCD1EE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970"/>
              </a:lnSpc>
            </a:pPr>
            <a:endParaRPr lang="en-US" sz="4700" b="1" spc="-141">
              <a:solidFill>
                <a:srgbClr val="BCD1EE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970"/>
              </a:lnSpc>
            </a:pPr>
            <a:r>
              <a:rPr lang="en-US" sz="3300" b="1" u="sng" spc="-99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  <a:hlinkClick r:id="rId6" tooltip="https://www.google.com"/>
              </a:rPr>
              <a:t>Earth Today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257733" y="366485"/>
            <a:ext cx="13919125" cy="153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C52E21"/>
                </a:solidFill>
                <a:latin typeface="Garet Bold"/>
                <a:ea typeface="Garet Bold"/>
                <a:cs typeface="Garet Bold"/>
                <a:sym typeface="Garet Bold"/>
              </a:rPr>
              <a:t>FUTURE</a:t>
            </a: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SCOPE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5574" y="1819231"/>
            <a:ext cx="6035545" cy="43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 b="1" spc="-99">
                <a:solidFill>
                  <a:srgbClr val="BCD1EE"/>
                </a:solidFill>
                <a:latin typeface="Poppins Bold"/>
                <a:ea typeface="Poppins Bold"/>
                <a:cs typeface="Poppins Bold"/>
                <a:sym typeface="Poppins Bold"/>
              </a:rPr>
              <a:t>what’s next for Earth Today 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50753" y="2519644"/>
            <a:ext cx="16880366" cy="7313658"/>
            <a:chOff x="0" y="0"/>
            <a:chExt cx="22507155" cy="97515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675"/>
              <a:ext cx="9592593" cy="596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70"/>
                </a:lnSpc>
              </a:pPr>
              <a:r>
                <a:rPr lang="en-US" sz="3300" b="1" spc="-99">
                  <a:solidFill>
                    <a:srgbClr val="BCD1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Mood - Based APOD Suggestions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5291" y="1021720"/>
              <a:ext cx="17792066" cy="651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Use AI to match Astronomy Picture of the Day with user moods, music or quotes.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86176"/>
              <a:ext cx="9592593" cy="596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70"/>
                </a:lnSpc>
              </a:pPr>
              <a:r>
                <a:rPr lang="en-US" sz="3300" b="1" spc="-99">
                  <a:solidFill>
                    <a:srgbClr val="BCD1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Real - Time Satellite Alerts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25291" y="3341221"/>
              <a:ext cx="16853376" cy="651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Notify users when major satellites like the ISS are visible above their location.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706890"/>
              <a:ext cx="9592593" cy="596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70"/>
                </a:lnSpc>
              </a:pPr>
              <a:r>
                <a:rPr lang="en-US" sz="3300" b="1" spc="-99">
                  <a:solidFill>
                    <a:srgbClr val="BCD1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Space Calendar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25291" y="5661935"/>
              <a:ext cx="20681863" cy="1311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Scroll through past APODs, satellite movements, and personal reflections in a visual calendar format.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484805"/>
              <a:ext cx="9592593" cy="596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70"/>
                </a:lnSpc>
              </a:pPr>
              <a:r>
                <a:rPr lang="en-US" sz="3300" b="1" spc="-99">
                  <a:solidFill>
                    <a:srgbClr val="BCD1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Global Space Events Layer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25291" y="8439849"/>
              <a:ext cx="20681863" cy="1311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Integrate celestial events like eclipses, meteor showers, and satellite launches directly into the dashboard.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Custom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Source Serif Pro</vt:lpstr>
      <vt:lpstr>Calibri</vt:lpstr>
      <vt:lpstr>Poppins</vt:lpstr>
      <vt:lpstr>Source Serif Pro Bold</vt:lpstr>
      <vt:lpstr>Raleway Medium</vt:lpstr>
      <vt:lpstr>Poppins Bold</vt:lpstr>
      <vt:lpstr>Canva Sans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</dc:title>
  <cp:lastModifiedBy>Anirudh Yadav</cp:lastModifiedBy>
  <cp:revision>1</cp:revision>
  <dcterms:created xsi:type="dcterms:W3CDTF">2006-08-16T00:00:00Z</dcterms:created>
  <dcterms:modified xsi:type="dcterms:W3CDTF">2025-07-04T22:25:10Z</dcterms:modified>
  <dc:identifier>DAGsO5fCKgM</dc:identifier>
</cp:coreProperties>
</file>